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90" d="100"/>
          <a:sy n="90" d="100"/>
        </p:scale>
        <p:origin x="-132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4224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12745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6732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43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8230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6599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750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7021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3907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1728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18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EB77E3-0D5F-4AD1-ABFD-9405F1D1DDD3}" type="datetimeFigureOut">
              <a:rPr lang="en-US" smtClean="0"/>
              <a:t>9/3/2013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8E625-CA7A-4DE5-B6C4-E2F611DDC3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203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/>
        </p:nvSpPr>
        <p:spPr bwMode="auto">
          <a:xfrm>
            <a:off x="1574800" y="6988175"/>
            <a:ext cx="1428750" cy="60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1400" kern="1200">
                <a:solidFill>
                  <a:srgbClr val="000000"/>
                </a:solidFill>
                <a:latin typeface="Tahoma" pitchFamily="34" charset="0"/>
                <a:ea typeface="+mn-ea"/>
                <a:cs typeface="+mn-cs"/>
              </a:defRPr>
            </a:lvl1pPr>
            <a:lvl2pPr marL="457200" algn="ctr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Tahoma" pitchFamily="34" charset="0"/>
                <a:ea typeface="+mn-ea"/>
                <a:cs typeface="+mn-cs"/>
              </a:defRPr>
            </a:lvl2pPr>
            <a:lvl3pPr marL="914400" algn="ctr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Tahoma" pitchFamily="34" charset="0"/>
                <a:ea typeface="+mn-ea"/>
                <a:cs typeface="+mn-cs"/>
              </a:defRPr>
            </a:lvl3pPr>
            <a:lvl4pPr marL="1371600" algn="ctr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Tahoma" pitchFamily="34" charset="0"/>
                <a:ea typeface="+mn-ea"/>
                <a:cs typeface="+mn-cs"/>
              </a:defRPr>
            </a:lvl4pPr>
            <a:lvl5pPr marL="1828800" algn="ctr" rtl="0" fontAlgn="base">
              <a:spcBef>
                <a:spcPct val="0"/>
              </a:spcBef>
              <a:spcAft>
                <a:spcPct val="0"/>
              </a:spcAft>
              <a:defRPr sz="4000" kern="1200">
                <a:solidFill>
                  <a:schemeClr val="tx2"/>
                </a:solidFill>
                <a:latin typeface="Tahoma" pitchFamily="34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4000" kern="1200">
                <a:solidFill>
                  <a:schemeClr val="tx2"/>
                </a:solidFill>
                <a:latin typeface="Tahoma" pitchFamily="34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4000" kern="1200">
                <a:solidFill>
                  <a:schemeClr val="tx2"/>
                </a:solidFill>
                <a:latin typeface="Tahoma" pitchFamily="34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4000" kern="1200">
                <a:solidFill>
                  <a:schemeClr val="tx2"/>
                </a:solidFill>
                <a:latin typeface="Tahoma" pitchFamily="34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4000" kern="1200">
                <a:solidFill>
                  <a:schemeClr val="tx2"/>
                </a:solidFill>
                <a:latin typeface="Tahoma" pitchFamily="34" charset="0"/>
                <a:ea typeface="+mn-ea"/>
                <a:cs typeface="+mn-cs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000000"/>
                </a:solidFill>
              </a:rPr>
              <a:t>11/03/03</a:t>
            </a:r>
          </a:p>
        </p:txBody>
      </p:sp>
      <p:sp>
        <p:nvSpPr>
          <p:cNvPr id="6" name="Rectangle 5"/>
          <p:cNvSpPr>
            <a:spLocks noGrp="1" noChangeArrowheads="1"/>
          </p:cNvSpPr>
          <p:nvPr/>
        </p:nvSpPr>
        <p:spPr bwMode="auto">
          <a:xfrm>
            <a:off x="1589089" y="228600"/>
            <a:ext cx="6172200" cy="3962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In any process there are two kinds of indicators: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 smtClean="0"/>
              <a:t>Outcome indicators (result), or </a:t>
            </a:r>
            <a:r>
              <a:rPr lang="en-US" altLang="en-US" sz="1600" b="1" dirty="0" smtClean="0"/>
              <a:t>Y’s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 smtClean="0"/>
              <a:t>Input indicators or </a:t>
            </a:r>
            <a:r>
              <a:rPr lang="en-US" altLang="en-US" sz="1600" b="1" dirty="0" smtClean="0"/>
              <a:t>X’s</a:t>
            </a:r>
            <a:endParaRPr lang="en-US" altLang="en-US" sz="1600" dirty="0" smtClean="0"/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Outcome Indicators: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 smtClean="0"/>
              <a:t>Are the measure used to determine the quality of the product or service provided to customers.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 smtClean="0"/>
              <a:t>Are “trailing” indicators (or the result of the process).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1600" dirty="0" smtClean="0"/>
              <a:t>Input Indicators: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 smtClean="0"/>
              <a:t>Are the upstream measures, taken at critical points in a process, for the assessment of the quality of the input to a process.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1600" dirty="0" smtClean="0"/>
              <a:t>Can serve as early warning signs that something is will soon be wrong in the Outcome of the process (i.e. be a “leading” indicator).</a:t>
            </a:r>
          </a:p>
        </p:txBody>
      </p:sp>
      <p:grpSp>
        <p:nvGrpSpPr>
          <p:cNvPr id="7" name="Group 6"/>
          <p:cNvGrpSpPr>
            <a:grpSpLocks/>
          </p:cNvGrpSpPr>
          <p:nvPr/>
        </p:nvGrpSpPr>
        <p:grpSpPr bwMode="auto">
          <a:xfrm>
            <a:off x="1709182" y="3605434"/>
            <a:ext cx="5784852" cy="2743202"/>
            <a:chOff x="516" y="3933"/>
            <a:chExt cx="3644" cy="1728"/>
          </a:xfrm>
        </p:grpSpPr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1880" y="4484"/>
              <a:ext cx="762" cy="773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4000">
                <a:solidFill>
                  <a:schemeClr val="tx2"/>
                </a:solidFill>
              </a:endParaRPr>
            </a:p>
          </p:txBody>
        </p:sp>
        <p:sp>
          <p:nvSpPr>
            <p:cNvPr id="9" name="Oval 8"/>
            <p:cNvSpPr>
              <a:spLocks noChangeArrowheads="1"/>
            </p:cNvSpPr>
            <p:nvPr/>
          </p:nvSpPr>
          <p:spPr bwMode="auto">
            <a:xfrm>
              <a:off x="621" y="4484"/>
              <a:ext cx="729" cy="7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4000">
                <a:solidFill>
                  <a:schemeClr val="tx2"/>
                </a:solidFill>
              </a:endParaRPr>
            </a:p>
          </p:txBody>
        </p:sp>
        <p:sp>
          <p:nvSpPr>
            <p:cNvPr id="10" name="Oval 9"/>
            <p:cNvSpPr>
              <a:spLocks noChangeArrowheads="1"/>
            </p:cNvSpPr>
            <p:nvPr/>
          </p:nvSpPr>
          <p:spPr bwMode="auto">
            <a:xfrm>
              <a:off x="3160" y="4503"/>
              <a:ext cx="729" cy="773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endParaRPr lang="en-US" altLang="en-US" sz="4000">
                <a:solidFill>
                  <a:schemeClr val="tx2"/>
                </a:solidFill>
              </a:endParaRPr>
            </a:p>
          </p:txBody>
        </p:sp>
        <p:sp>
          <p:nvSpPr>
            <p:cNvPr id="11" name="Line 8"/>
            <p:cNvSpPr>
              <a:spLocks noChangeShapeType="1"/>
            </p:cNvSpPr>
            <p:nvPr/>
          </p:nvSpPr>
          <p:spPr bwMode="auto">
            <a:xfrm>
              <a:off x="1350" y="4845"/>
              <a:ext cx="5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12" name="Text Box 9"/>
            <p:cNvSpPr txBox="1">
              <a:spLocks noChangeArrowheads="1"/>
            </p:cNvSpPr>
            <p:nvPr/>
          </p:nvSpPr>
          <p:spPr bwMode="auto">
            <a:xfrm>
              <a:off x="627" y="4663"/>
              <a:ext cx="116" cy="23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endParaRPr lang="en-US" altLang="en-US" sz="1800">
                <a:solidFill>
                  <a:srgbClr val="000000"/>
                </a:solidFill>
                <a:latin typeface="Arial" charset="0"/>
              </a:endParaRPr>
            </a:p>
          </p:txBody>
        </p:sp>
        <p:sp>
          <p:nvSpPr>
            <p:cNvPr id="13" name="Text Box 10"/>
            <p:cNvSpPr txBox="1">
              <a:spLocks noChangeArrowheads="1"/>
            </p:cNvSpPr>
            <p:nvPr/>
          </p:nvSpPr>
          <p:spPr bwMode="auto">
            <a:xfrm>
              <a:off x="3148" y="4640"/>
              <a:ext cx="74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C</a:t>
              </a:r>
              <a:r>
                <a:rPr lang="en-US" altLang="en-US" sz="1800">
                  <a:solidFill>
                    <a:srgbClr val="000000"/>
                  </a:solidFill>
                  <a:latin typeface="Arial" charset="0"/>
                </a:rPr>
                <a:t>ustomer</a:t>
              </a:r>
            </a:p>
          </p:txBody>
        </p:sp>
        <p:sp>
          <p:nvSpPr>
            <p:cNvPr id="14" name="Text Box 11"/>
            <p:cNvSpPr txBox="1">
              <a:spLocks noChangeArrowheads="1"/>
            </p:cNvSpPr>
            <p:nvPr/>
          </p:nvSpPr>
          <p:spPr bwMode="auto">
            <a:xfrm>
              <a:off x="639" y="4640"/>
              <a:ext cx="672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S</a:t>
              </a:r>
              <a:r>
                <a:rPr lang="en-US" altLang="en-US" sz="1800">
                  <a:solidFill>
                    <a:srgbClr val="000000"/>
                  </a:solidFill>
                  <a:latin typeface="Arial" charset="0"/>
                </a:rPr>
                <a:t>upplier</a:t>
              </a:r>
            </a:p>
          </p:txBody>
        </p:sp>
        <p:sp>
          <p:nvSpPr>
            <p:cNvPr id="15" name="Text Box 12"/>
            <p:cNvSpPr txBox="1">
              <a:spLocks noChangeArrowheads="1"/>
            </p:cNvSpPr>
            <p:nvPr/>
          </p:nvSpPr>
          <p:spPr bwMode="auto">
            <a:xfrm>
              <a:off x="1947" y="4742"/>
              <a:ext cx="6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P</a:t>
              </a:r>
              <a:r>
                <a:rPr lang="en-US" altLang="en-US" sz="1800">
                  <a:solidFill>
                    <a:srgbClr val="000000"/>
                  </a:solidFill>
                  <a:latin typeface="Arial" charset="0"/>
                </a:rPr>
                <a:t>rocess</a:t>
              </a:r>
            </a:p>
          </p:txBody>
        </p:sp>
        <p:sp>
          <p:nvSpPr>
            <p:cNvPr id="16" name="Text Box 13"/>
            <p:cNvSpPr txBox="1">
              <a:spLocks noChangeArrowheads="1"/>
            </p:cNvSpPr>
            <p:nvPr/>
          </p:nvSpPr>
          <p:spPr bwMode="auto">
            <a:xfrm>
              <a:off x="1415" y="4432"/>
              <a:ext cx="43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I</a:t>
              </a:r>
              <a:r>
                <a:rPr lang="en-US" altLang="en-US" sz="1800">
                  <a:solidFill>
                    <a:srgbClr val="000000"/>
                  </a:solidFill>
                  <a:latin typeface="Arial" charset="0"/>
                </a:rPr>
                <a:t>nput</a:t>
              </a:r>
            </a:p>
          </p:txBody>
        </p:sp>
        <p:sp>
          <p:nvSpPr>
            <p:cNvPr id="17" name="Text Box 14"/>
            <p:cNvSpPr txBox="1">
              <a:spLocks noChangeArrowheads="1"/>
            </p:cNvSpPr>
            <p:nvPr/>
          </p:nvSpPr>
          <p:spPr bwMode="auto">
            <a:xfrm>
              <a:off x="2598" y="4449"/>
              <a:ext cx="586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O</a:t>
              </a:r>
              <a:r>
                <a:rPr lang="en-US" altLang="en-US" sz="1800">
                  <a:solidFill>
                    <a:srgbClr val="000000"/>
                  </a:solidFill>
                  <a:latin typeface="Arial" charset="0"/>
                </a:rPr>
                <a:t>utput</a:t>
              </a:r>
            </a:p>
          </p:txBody>
        </p:sp>
        <p:sp>
          <p:nvSpPr>
            <p:cNvPr id="18" name="Text Box 15"/>
            <p:cNvSpPr txBox="1">
              <a:spLocks noChangeArrowheads="1"/>
            </p:cNvSpPr>
            <p:nvPr/>
          </p:nvSpPr>
          <p:spPr bwMode="auto">
            <a:xfrm>
              <a:off x="516" y="3933"/>
              <a:ext cx="1106" cy="237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solidFill>
                    <a:srgbClr val="000000"/>
                  </a:solidFill>
                  <a:latin typeface="Arial" charset="0"/>
                </a:rPr>
                <a:t>Input Indicators</a:t>
              </a:r>
            </a:p>
          </p:txBody>
        </p:sp>
        <p:sp>
          <p:nvSpPr>
            <p:cNvPr id="19" name="Text Box 16"/>
            <p:cNvSpPr txBox="1">
              <a:spLocks noChangeArrowheads="1"/>
            </p:cNvSpPr>
            <p:nvPr/>
          </p:nvSpPr>
          <p:spPr bwMode="auto">
            <a:xfrm>
              <a:off x="2605" y="3937"/>
              <a:ext cx="1555" cy="237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i="1">
                  <a:solidFill>
                    <a:srgbClr val="000000"/>
                  </a:solidFill>
                  <a:latin typeface="Arial" charset="0"/>
                </a:rPr>
                <a:t>Outcome Indicators</a:t>
              </a:r>
            </a:p>
          </p:txBody>
        </p:sp>
        <p:sp>
          <p:nvSpPr>
            <p:cNvPr id="20" name="Line 17"/>
            <p:cNvSpPr>
              <a:spLocks noChangeShapeType="1"/>
            </p:cNvSpPr>
            <p:nvPr/>
          </p:nvSpPr>
          <p:spPr bwMode="auto">
            <a:xfrm>
              <a:off x="1121" y="4287"/>
              <a:ext cx="331" cy="463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1" name="Line 18"/>
            <p:cNvSpPr>
              <a:spLocks noChangeShapeType="1"/>
            </p:cNvSpPr>
            <p:nvPr/>
          </p:nvSpPr>
          <p:spPr bwMode="auto">
            <a:xfrm flipH="1">
              <a:off x="3036" y="4228"/>
              <a:ext cx="432" cy="515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2" name="Text Box 19"/>
            <p:cNvSpPr txBox="1">
              <a:spLocks noChangeArrowheads="1"/>
            </p:cNvSpPr>
            <p:nvPr/>
          </p:nvSpPr>
          <p:spPr bwMode="auto">
            <a:xfrm>
              <a:off x="1747" y="5430"/>
              <a:ext cx="1020" cy="23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 b="1">
                  <a:solidFill>
                    <a:srgbClr val="000000"/>
                  </a:solidFill>
                  <a:latin typeface="Arial" charset="0"/>
                </a:rPr>
                <a:t>SIPOC Model</a:t>
              </a:r>
            </a:p>
          </p:txBody>
        </p:sp>
        <p:sp>
          <p:nvSpPr>
            <p:cNvPr id="23" name="Text Box 20"/>
            <p:cNvSpPr txBox="1">
              <a:spLocks noChangeArrowheads="1"/>
            </p:cNvSpPr>
            <p:nvPr/>
          </p:nvSpPr>
          <p:spPr bwMode="auto">
            <a:xfrm>
              <a:off x="2731" y="5217"/>
              <a:ext cx="498" cy="237"/>
            </a:xfrm>
            <a:prstGeom prst="rect">
              <a:avLst/>
            </a:prstGeom>
            <a:noFill/>
            <a:ln w="9525" cap="rnd">
              <a:solidFill>
                <a:schemeClr val="tx1"/>
              </a:solidFill>
              <a:prstDash val="sysDot"/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pPr algn="ctr">
                <a:spcBef>
                  <a:spcPct val="0"/>
                </a:spcBef>
                <a:buFontTx/>
                <a:buNone/>
              </a:pPr>
              <a:r>
                <a:rPr lang="en-US" altLang="en-US" sz="1800">
                  <a:solidFill>
                    <a:srgbClr val="000000"/>
                  </a:solidFill>
                  <a:latin typeface="Arial" charset="0"/>
                </a:rPr>
                <a:t>CTQs</a:t>
              </a:r>
            </a:p>
          </p:txBody>
        </p:sp>
        <p:sp>
          <p:nvSpPr>
            <p:cNvPr id="24" name="Line 21"/>
            <p:cNvSpPr>
              <a:spLocks noChangeShapeType="1"/>
            </p:cNvSpPr>
            <p:nvPr/>
          </p:nvSpPr>
          <p:spPr bwMode="auto">
            <a:xfrm flipH="1">
              <a:off x="3244" y="5257"/>
              <a:ext cx="127" cy="71"/>
            </a:xfrm>
            <a:prstGeom prst="line">
              <a:avLst/>
            </a:prstGeom>
            <a:noFill/>
            <a:ln w="9525" cap="rnd">
              <a:solidFill>
                <a:schemeClr val="tx1"/>
              </a:solidFill>
              <a:prstDash val="sysDot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  <p:sp>
          <p:nvSpPr>
            <p:cNvPr id="25" name="Line 22"/>
            <p:cNvSpPr>
              <a:spLocks noChangeShapeType="1"/>
            </p:cNvSpPr>
            <p:nvPr/>
          </p:nvSpPr>
          <p:spPr bwMode="auto">
            <a:xfrm>
              <a:off x="2630" y="4852"/>
              <a:ext cx="5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defPPr>
                <a:defRPr lang="en-US"/>
              </a:defPPr>
              <a:lvl1pPr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1pPr>
              <a:lvl2pPr marL="4572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2pPr>
              <a:lvl3pPr marL="9144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3pPr>
              <a:lvl4pPr marL="13716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4pPr>
              <a:lvl5pPr marL="1828800" algn="ctr" rtl="0" fontAlgn="base">
                <a:spcBef>
                  <a:spcPct val="0"/>
                </a:spcBef>
                <a:spcAft>
                  <a:spcPct val="0"/>
                </a:spcAft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4000" kern="1200">
                  <a:solidFill>
                    <a:schemeClr val="tx2"/>
                  </a:solidFill>
                  <a:latin typeface="Tahoma" pitchFamily="34" charset="0"/>
                  <a:ea typeface="+mn-ea"/>
                  <a:cs typeface="+mn-cs"/>
                </a:defRPr>
              </a:lvl9pPr>
            </a:lstStyle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91265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125</Words>
  <Application>Microsoft Office PowerPoint</Application>
  <PresentationFormat>On-screen Show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psabilla@gmail.com</dc:creator>
  <cp:lastModifiedBy>psabilla@gmail.com</cp:lastModifiedBy>
  <cp:revision>1</cp:revision>
  <dcterms:created xsi:type="dcterms:W3CDTF">2013-09-03T19:22:57Z</dcterms:created>
  <dcterms:modified xsi:type="dcterms:W3CDTF">2013-09-03T19:23:45Z</dcterms:modified>
</cp:coreProperties>
</file>